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735763" cy="9866313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E20000"/>
    <a:srgbClr val="996633"/>
    <a:srgbClr val="FF0000"/>
    <a:srgbClr val="FF8F8F"/>
    <a:srgbClr val="FFADAD"/>
    <a:srgbClr val="FEBEBE"/>
    <a:srgbClr val="FFD1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D083AE6-46FA-4A59-8FB0-9F97EB10719F}" styleName="Lys stil 3 – utheving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Lys stil 2 – utheving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DA37D80-6434-44D0-A028-1B22A696006F}" styleName="Lys stil 3 – utheving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Lys stil 3 – utheving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ys stil 3 – utheving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C7A6C1F-0D0A-438A-9536-3FD4963ADF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914DD9A3-007C-47CD-851B-EC5DD33D76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4B9A4BD-6909-495A-A5F7-F2F3319A1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E8267-5740-4CCC-B00A-0759808B315A}" type="datetimeFigureOut">
              <a:rPr lang="nb-NO" smtClean="0"/>
              <a:t>31.08.2023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6890416-88DD-486B-A49D-0B35593D2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37E264B-2E7F-4F20-BB58-2E68DE35A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C8D86-697F-4702-BAF2-C5F8B8FB54C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82800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D44D6E3-2367-4EFF-8CE5-C47E352BE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05505A3B-0462-42E9-AF07-AC063CB9D8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A11A9BB-2882-432E-8C11-C769A9FF4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E8267-5740-4CCC-B00A-0759808B315A}" type="datetimeFigureOut">
              <a:rPr lang="nb-NO" smtClean="0"/>
              <a:t>31.08.2023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5AA7F65-B33D-47D7-B143-077A439C4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4F5A803-50A9-4796-8293-94E309A8A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C8D86-697F-4702-BAF2-C5F8B8FB54C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64021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D08340CE-AA6C-4D15-B4D5-77B33378F3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0083CDF5-A881-4597-9149-C076814027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08177BB-59AE-4409-94F8-05B49ADB2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E8267-5740-4CCC-B00A-0759808B315A}" type="datetimeFigureOut">
              <a:rPr lang="nb-NO" smtClean="0"/>
              <a:t>31.08.2023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FCAD86B-6EBB-42E7-AB0B-773237C27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D63ABA6-4086-4327-B6A4-D233EC01B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C8D86-697F-4702-BAF2-C5F8B8FB54C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41953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DD2E441-F34E-469D-A660-BF7B16EA1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D4F3CF8-DC56-4582-A8BD-10A02CD67B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5A01416-3CCE-4F06-85EB-A7E053C92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E8267-5740-4CCC-B00A-0759808B315A}" type="datetimeFigureOut">
              <a:rPr lang="nb-NO" smtClean="0"/>
              <a:t>31.08.2023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BBE2B0B-B520-4EEC-A1AB-069820DBD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6C056BE-E9C8-4B50-95F2-7BE1BD6D0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C8D86-697F-4702-BAF2-C5F8B8FB54C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63431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B4594B0-8C9D-4AF1-BE90-576548367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8E77E98C-8457-4563-AEC5-3B2FFA2939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3A7D951-10F0-48FC-A51C-2ED1C7166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E8267-5740-4CCC-B00A-0759808B315A}" type="datetimeFigureOut">
              <a:rPr lang="nb-NO" smtClean="0"/>
              <a:t>31.08.2023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F5B7C8D-11D9-414C-8152-49D29048E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C12B747-98E3-4827-9770-BE8CC2E06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C8D86-697F-4702-BAF2-C5F8B8FB54C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70547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85CE0F1-27B1-4C13-8E06-6F38BA51E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655CC95-B07E-4325-86BD-6ECC083660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4940D4B-606E-4E0F-957F-CFA021D9C7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D9AA09C1-880B-433E-A907-46D8A7422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E8267-5740-4CCC-B00A-0759808B315A}" type="datetimeFigureOut">
              <a:rPr lang="nb-NO" smtClean="0"/>
              <a:t>31.08.2023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265161C5-E059-4264-98D8-E8889E92F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A85447F5-F389-4560-A696-E964D39DD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C8D86-697F-4702-BAF2-C5F8B8FB54C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55930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8F952E3-C717-4738-91E1-401838519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4BE95B7-8720-441B-8C9C-445FAF28FA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CD6BCABF-632E-412E-93CE-B5EAECC16F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752DB056-D800-454A-A181-B5FC0EA068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92261F16-A905-48A4-8B74-EE067E77DE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5A5612EE-3AC4-45C0-A1F2-67BF2BFC2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E8267-5740-4CCC-B00A-0759808B315A}" type="datetimeFigureOut">
              <a:rPr lang="nb-NO" smtClean="0"/>
              <a:t>31.08.2023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E40BF5A0-291B-4EF8-9A01-CE4C555D6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47146CEF-102B-4E08-AB40-A571DC741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C8D86-697F-4702-BAF2-C5F8B8FB54C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98874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E06C2C2-28A0-433F-8FFF-EC338920F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2CB4795E-9C2D-452C-9AEA-916181978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E8267-5740-4CCC-B00A-0759808B315A}" type="datetimeFigureOut">
              <a:rPr lang="nb-NO" smtClean="0"/>
              <a:t>31.08.2023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1D7B98B7-DE20-4C4B-A74D-9DE873800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43CBC086-0EAD-413A-BF96-846CA3CFB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C8D86-697F-4702-BAF2-C5F8B8FB54C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84641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3856BBEC-2B08-4382-976E-DAB3F9745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E8267-5740-4CCC-B00A-0759808B315A}" type="datetimeFigureOut">
              <a:rPr lang="nb-NO" smtClean="0"/>
              <a:t>31.08.2023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8FDDE016-C116-4047-A181-C4CBDDBD1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82C0BFA2-0024-4E61-B6BD-E58CBE6FE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C8D86-697F-4702-BAF2-C5F8B8FB54C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05785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B7A5FFA-3AFF-488D-A0F6-1564C1962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3312189-128D-4A51-BEB9-EF145DF5D4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E2D860A0-5596-41DC-A49E-C68114388C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4026CAFC-6AD6-4567-82A7-5FA188735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E8267-5740-4CCC-B00A-0759808B315A}" type="datetimeFigureOut">
              <a:rPr lang="nb-NO" smtClean="0"/>
              <a:t>31.08.2023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BF650889-4415-4171-A367-04AC06CEA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2B326F2E-F509-4EC9-AE33-0639CF460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C8D86-697F-4702-BAF2-C5F8B8FB54C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39235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0AB690B-E6A8-4DD1-A400-3AC94A5A7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9CBBAC93-AE16-4D8C-BF01-45F7DD3211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3D797C42-C94D-4C17-B837-101AB58F89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4F20DB25-4046-4375-B414-155262777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E8267-5740-4CCC-B00A-0759808B315A}" type="datetimeFigureOut">
              <a:rPr lang="nb-NO" smtClean="0"/>
              <a:t>31.08.2023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9D3B55EF-6AC1-4972-82C2-31C479DDC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72576096-EEE3-4D9B-8F70-6F2B4EE6C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C8D86-697F-4702-BAF2-C5F8B8FB54C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08922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1332A949-AB8C-4C1F-B815-D94842DFE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95DFFFF6-855F-4843-BE98-6C22918070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B17EBB3-213C-473C-88CA-6D7AD8ED84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E8267-5740-4CCC-B00A-0759808B315A}" type="datetimeFigureOut">
              <a:rPr lang="nb-NO" smtClean="0"/>
              <a:t>31.08.2023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886C483-5D49-4F41-8007-C4020F7D41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8BCB401-00D8-4381-9167-54D245CB08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C8D86-697F-4702-BAF2-C5F8B8FB54C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66507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.sv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svg"/><Relationship Id="rId21" Type="http://schemas.openxmlformats.org/officeDocument/2006/relationships/image" Target="../media/image20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17" Type="http://schemas.openxmlformats.org/officeDocument/2006/relationships/image" Target="../media/image16.svg"/><Relationship Id="rId25" Type="http://schemas.openxmlformats.org/officeDocument/2006/relationships/image" Target="../media/image24.svg"/><Relationship Id="rId33" Type="http://schemas.openxmlformats.org/officeDocument/2006/relationships/image" Target="../media/image32.sv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24" Type="http://schemas.openxmlformats.org/officeDocument/2006/relationships/image" Target="../media/image23.png"/><Relationship Id="rId32" Type="http://schemas.openxmlformats.org/officeDocument/2006/relationships/image" Target="../media/image31.pn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23" Type="http://schemas.openxmlformats.org/officeDocument/2006/relationships/image" Target="../media/image22.svg"/><Relationship Id="rId28" Type="http://schemas.openxmlformats.org/officeDocument/2006/relationships/image" Target="../media/image27.png"/><Relationship Id="rId10" Type="http://schemas.openxmlformats.org/officeDocument/2006/relationships/image" Target="../media/image9.png"/><Relationship Id="rId19" Type="http://schemas.openxmlformats.org/officeDocument/2006/relationships/image" Target="../media/image18.svg"/><Relationship Id="rId31" Type="http://schemas.openxmlformats.org/officeDocument/2006/relationships/image" Target="../media/image30.sv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svg"/><Relationship Id="rId30" Type="http://schemas.openxmlformats.org/officeDocument/2006/relationships/image" Target="../media/image29.png"/><Relationship Id="rId8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tel 1">
            <a:extLst>
              <a:ext uri="{FF2B5EF4-FFF2-40B4-BE49-F238E27FC236}">
                <a16:creationId xmlns:a16="http://schemas.microsoft.com/office/drawing/2014/main" id="{3841428E-C7EE-43F4-A8B0-ECA99743F547}"/>
              </a:ext>
            </a:extLst>
          </p:cNvPr>
          <p:cNvSpPr txBox="1">
            <a:spLocks/>
          </p:cNvSpPr>
          <p:nvPr/>
        </p:nvSpPr>
        <p:spPr>
          <a:xfrm>
            <a:off x="228501" y="208524"/>
            <a:ext cx="11109303" cy="54927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z="3200" dirty="0">
                <a:solidFill>
                  <a:schemeClr val="accent6"/>
                </a:solidFill>
                <a:latin typeface="Modern Love Caps"/>
              </a:rPr>
              <a:t>Månedsplan SEPTEMBER – Reiret   </a:t>
            </a:r>
          </a:p>
        </p:txBody>
      </p:sp>
      <p:graphicFrame>
        <p:nvGraphicFramePr>
          <p:cNvPr id="16" name="Tabell 15">
            <a:extLst>
              <a:ext uri="{FF2B5EF4-FFF2-40B4-BE49-F238E27FC236}">
                <a16:creationId xmlns:a16="http://schemas.microsoft.com/office/drawing/2014/main" id="{E9E8B564-CDD8-48FC-B420-86E9C03186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367110"/>
              </p:ext>
            </p:extLst>
          </p:nvPr>
        </p:nvGraphicFramePr>
        <p:xfrm>
          <a:off x="808573" y="921352"/>
          <a:ext cx="10752256" cy="5464875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67071">
                  <a:extLst>
                    <a:ext uri="{9D8B030D-6E8A-4147-A177-3AD203B41FA5}">
                      <a16:colId xmlns:a16="http://schemas.microsoft.com/office/drawing/2014/main" val="2578410635"/>
                    </a:ext>
                  </a:extLst>
                </a:gridCol>
                <a:gridCol w="1947058">
                  <a:extLst>
                    <a:ext uri="{9D8B030D-6E8A-4147-A177-3AD203B41FA5}">
                      <a16:colId xmlns:a16="http://schemas.microsoft.com/office/drawing/2014/main" val="20725468"/>
                    </a:ext>
                  </a:extLst>
                </a:gridCol>
                <a:gridCol w="1912380">
                  <a:extLst>
                    <a:ext uri="{9D8B030D-6E8A-4147-A177-3AD203B41FA5}">
                      <a16:colId xmlns:a16="http://schemas.microsoft.com/office/drawing/2014/main" val="1094566439"/>
                    </a:ext>
                  </a:extLst>
                </a:gridCol>
                <a:gridCol w="2057455">
                  <a:extLst>
                    <a:ext uri="{9D8B030D-6E8A-4147-A177-3AD203B41FA5}">
                      <a16:colId xmlns:a16="http://schemas.microsoft.com/office/drawing/2014/main" val="2734119357"/>
                    </a:ext>
                  </a:extLst>
                </a:gridCol>
                <a:gridCol w="2199819">
                  <a:extLst>
                    <a:ext uri="{9D8B030D-6E8A-4147-A177-3AD203B41FA5}">
                      <a16:colId xmlns:a16="http://schemas.microsoft.com/office/drawing/2014/main" val="1246388939"/>
                    </a:ext>
                  </a:extLst>
                </a:gridCol>
                <a:gridCol w="2168473">
                  <a:extLst>
                    <a:ext uri="{9D8B030D-6E8A-4147-A177-3AD203B41FA5}">
                      <a16:colId xmlns:a16="http://schemas.microsoft.com/office/drawing/2014/main" val="3837065185"/>
                    </a:ext>
                  </a:extLst>
                </a:gridCol>
              </a:tblGrid>
              <a:tr h="283275">
                <a:tc>
                  <a:txBody>
                    <a:bodyPr/>
                    <a:lstStyle/>
                    <a:p>
                      <a:r>
                        <a:rPr lang="nb-NO" sz="1050" dirty="0"/>
                        <a:t>Uke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050" dirty="0"/>
                        <a:t>Mandag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050" dirty="0"/>
                        <a:t>Tirsdag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050" dirty="0"/>
                        <a:t>Onsdag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050" dirty="0"/>
                        <a:t>Torsdag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050" dirty="0"/>
                        <a:t>Fredag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652973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nb-NO" sz="1050" dirty="0"/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sz="1100" dirty="0">
                        <a:solidFill>
                          <a:schemeClr val="tx1"/>
                        </a:solidFill>
                      </a:endParaRPr>
                    </a:p>
                    <a:p>
                      <a:endParaRPr lang="nb-NO" sz="105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nb-N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050" b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80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80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80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80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80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80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80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050" b="0" dirty="0"/>
                        <a:t>1                    </a:t>
                      </a:r>
                      <a:r>
                        <a:rPr lang="nb-NO" sz="1050" b="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rPr>
                        <a:t>Samling</a:t>
                      </a:r>
                    </a:p>
                    <a:p>
                      <a:endParaRPr lang="nb-NO" sz="1050" b="0" dirty="0"/>
                    </a:p>
                    <a:p>
                      <a:pPr algn="l"/>
                      <a:r>
                        <a:rPr lang="nb-NO" sz="1050" b="0" dirty="0"/>
                        <a:t>        Lek ute og inne</a:t>
                      </a:r>
                    </a:p>
                    <a:p>
                      <a:endParaRPr lang="nb-NO" sz="1200" b="1" dirty="0"/>
                    </a:p>
                    <a:p>
                      <a:pPr algn="ctr"/>
                      <a:r>
                        <a:rPr lang="nb-NO" sz="1050" b="1" dirty="0">
                          <a:solidFill>
                            <a:srgbClr val="FF0000"/>
                          </a:solidFill>
                        </a:rPr>
                        <a:t>                                                 God helg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11141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nb-NO" sz="1050" dirty="0"/>
                        <a:t>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nb-NO" sz="1050" dirty="0"/>
                        <a:t>4                 </a:t>
                      </a:r>
                      <a:r>
                        <a:rPr lang="nb-NO" sz="105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rPr>
                        <a:t>Samling</a:t>
                      </a:r>
                    </a:p>
                    <a:p>
                      <a:pPr algn="ctr"/>
                      <a:r>
                        <a:rPr lang="nb-NO" sz="1050" b="1" i="1" u="sng" dirty="0">
                          <a:solidFill>
                            <a:srgbClr val="FF0000"/>
                          </a:solidFill>
                        </a:rPr>
                        <a:t>Gruppedeling:</a:t>
                      </a:r>
                    </a:p>
                    <a:p>
                      <a:r>
                        <a:rPr lang="nb-NO" sz="1050" dirty="0">
                          <a:solidFill>
                            <a:schemeClr val="tx1"/>
                          </a:solidFill>
                        </a:rPr>
                        <a:t>Vi deler oss i aldersinndelte grupper.  Opplegg med  utgangspunkt i tema</a:t>
                      </a:r>
                      <a:r>
                        <a:rPr lang="nb-NO" sz="1050" i="1" dirty="0">
                          <a:solidFill>
                            <a:schemeClr val="tx1"/>
                          </a:solidFill>
                        </a:rPr>
                        <a:t>:  Bli kjent, vennskap</a:t>
                      </a:r>
                      <a:endParaRPr lang="nb-NO" sz="105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05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5                    </a:t>
                      </a:r>
                      <a:r>
                        <a:rPr kumimoji="0" lang="nb-NO" sz="105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uLnTx/>
                          <a:uFillTx/>
                        </a:rPr>
                        <a:t>Samling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lain" startAt="5"/>
                        <a:tabLst/>
                        <a:defRPr/>
                      </a:pPr>
                      <a:endParaRPr kumimoji="0" lang="nb-NO" sz="105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uLnTx/>
                        <a:uFillTx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50" dirty="0"/>
                        <a:t>I dag tar vi oss en liten tur i nærområdet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05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uLnTx/>
                        <a:uFillTx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050" dirty="0"/>
                        <a:t>6                      </a:t>
                      </a:r>
                      <a:r>
                        <a:rPr lang="nb-NO" sz="105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rPr>
                        <a:t>Samling</a:t>
                      </a:r>
                      <a:endParaRPr lang="nb-NO" sz="105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nb-NO" sz="1050" u="sng" dirty="0">
                          <a:solidFill>
                            <a:schemeClr val="tx1"/>
                          </a:solidFill>
                        </a:rPr>
                        <a:t>Gruppedeling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050" dirty="0">
                          <a:solidFill>
                            <a:schemeClr val="tx1"/>
                          </a:solidFill>
                        </a:rPr>
                        <a:t>Formingsaktivitet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050" dirty="0">
                          <a:solidFill>
                            <a:schemeClr val="tx1"/>
                          </a:solidFill>
                        </a:rPr>
                        <a:t>Sang/ musikk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050" dirty="0">
                          <a:solidFill>
                            <a:schemeClr val="tx1"/>
                          </a:solidFill>
                        </a:rPr>
                        <a:t>Bøker </a:t>
                      </a:r>
                    </a:p>
                    <a:p>
                      <a:endParaRPr lang="nb-NO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050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7                      </a:t>
                      </a:r>
                      <a:r>
                        <a:rPr kumimoji="0" lang="nb-NO" sz="105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uLnTx/>
                          <a:uFillTx/>
                        </a:rPr>
                        <a:t>Samling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050" i="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050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Lek ute og inne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050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Varm lunsj: Fiskekaker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050" i="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050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 </a:t>
                      </a:r>
                      <a:r>
                        <a:rPr kumimoji="0" lang="nb-NO" sz="8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Eva plantid 1200- 1500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50" dirty="0">
                          <a:solidFill>
                            <a:schemeClr val="tx1"/>
                          </a:solidFill>
                        </a:rPr>
                        <a:t>8                      </a:t>
                      </a:r>
                      <a:r>
                        <a:rPr lang="nb-NO" sz="105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rPr>
                        <a:t>Samling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b="1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TA MED DAG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50" b="1" dirty="0">
                          <a:solidFill>
                            <a:schemeClr val="tx1"/>
                          </a:solidFill>
                        </a:rPr>
                        <a:t>Alle kan ta med en leke hver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50" b="1" dirty="0">
                          <a:solidFill>
                            <a:schemeClr val="tx1"/>
                          </a:solidFill>
                        </a:rPr>
                        <a:t>(Uten lyd)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050" b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50" b="1" dirty="0">
                          <a:solidFill>
                            <a:srgbClr val="FF0000"/>
                          </a:solidFill>
                        </a:rPr>
                        <a:t>God helg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9332426"/>
                  </a:ext>
                </a:extLst>
              </a:tr>
              <a:tr h="394370">
                <a:tc>
                  <a:txBody>
                    <a:bodyPr/>
                    <a:lstStyle/>
                    <a:p>
                      <a:r>
                        <a:rPr lang="nb-NO" sz="1050" dirty="0"/>
                        <a:t>37</a:t>
                      </a:r>
                    </a:p>
                    <a:p>
                      <a:endParaRPr lang="nb-NO" sz="1000" dirty="0"/>
                    </a:p>
                    <a:p>
                      <a:endParaRPr lang="nb-N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nb-NO" sz="105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rPr>
                        <a:t>11               Samling</a:t>
                      </a:r>
                    </a:p>
                    <a:p>
                      <a:pPr algn="ctr"/>
                      <a:r>
                        <a:rPr lang="nb-NO" sz="1050" b="1" i="1" u="sng" dirty="0">
                          <a:solidFill>
                            <a:srgbClr val="FF0000"/>
                          </a:solidFill>
                        </a:rPr>
                        <a:t>Gruppedeling:</a:t>
                      </a:r>
                    </a:p>
                    <a:p>
                      <a:r>
                        <a:rPr lang="nb-NO" sz="1050" dirty="0">
                          <a:solidFill>
                            <a:schemeClr val="tx1"/>
                          </a:solidFill>
                        </a:rPr>
                        <a:t>Vi deler oss i aldersinndelte grupper.  Opplegg med  utgangspunkt i tema:  </a:t>
                      </a:r>
                      <a:r>
                        <a:rPr lang="nb-NO" sz="1050" i="1" dirty="0">
                          <a:solidFill>
                            <a:schemeClr val="tx1"/>
                          </a:solidFill>
                        </a:rPr>
                        <a:t>Brannvern</a:t>
                      </a:r>
                      <a:endParaRPr lang="nb-NO" sz="105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lain" startAt="12"/>
                      </a:pPr>
                      <a:r>
                        <a:rPr lang="nb-NO" sz="1050" dirty="0">
                          <a:solidFill>
                            <a:schemeClr val="tx1"/>
                          </a:solidFill>
                        </a:rPr>
                        <a:t>              </a:t>
                      </a:r>
                      <a:r>
                        <a:rPr lang="nb-NO" sz="105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rPr>
                        <a:t>Samling</a:t>
                      </a:r>
                    </a:p>
                    <a:p>
                      <a:pPr marL="0" indent="0">
                        <a:buNone/>
                      </a:pPr>
                      <a:endParaRPr lang="nb-NO" sz="1050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nb-NO" sz="105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rPr>
                        <a:t>             </a:t>
                      </a:r>
                      <a:r>
                        <a:rPr lang="nb-NO" sz="1050" dirty="0">
                          <a:solidFill>
                            <a:schemeClr val="tx1"/>
                          </a:solidFill>
                        </a:rPr>
                        <a:t>På tur i skogen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05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13                      </a:t>
                      </a:r>
                      <a:r>
                        <a:rPr kumimoji="0" lang="nb-NO" sz="105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uLnTx/>
                          <a:uFillTx/>
                        </a:rPr>
                        <a:t>Samling</a:t>
                      </a:r>
                    </a:p>
                    <a:p>
                      <a:pPr algn="ctr"/>
                      <a:r>
                        <a:rPr lang="nb-NO" sz="1050" u="sng" dirty="0">
                          <a:solidFill>
                            <a:schemeClr val="tx1"/>
                          </a:solidFill>
                        </a:rPr>
                        <a:t>Gruppedeling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050" dirty="0">
                          <a:solidFill>
                            <a:schemeClr val="tx1"/>
                          </a:solidFill>
                        </a:rPr>
                        <a:t>Formingsaktivitet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050" dirty="0">
                          <a:solidFill>
                            <a:schemeClr val="tx1"/>
                          </a:solidFill>
                        </a:rPr>
                        <a:t>Sang/ musikk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050" dirty="0">
                          <a:solidFill>
                            <a:schemeClr val="tx1"/>
                          </a:solidFill>
                        </a:rPr>
                        <a:t>Bøker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kumimoji="0" lang="nb-NO" sz="105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14</a:t>
                      </a:r>
                      <a:r>
                        <a:rPr kumimoji="0" lang="nb-NO" sz="105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uLnTx/>
                          <a:uFillTx/>
                        </a:rPr>
                        <a:t>                   Samling</a:t>
                      </a:r>
                    </a:p>
                    <a:p>
                      <a:pPr marL="0" indent="0">
                        <a:buNone/>
                      </a:pPr>
                      <a:endParaRPr kumimoji="0" lang="nb-NO" sz="105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uLnTx/>
                        <a:uFillTx/>
                      </a:endParaRPr>
                    </a:p>
                    <a:p>
                      <a:pPr marL="0" indent="0">
                        <a:buNone/>
                      </a:pPr>
                      <a:r>
                        <a:rPr kumimoji="0" lang="nb-NO" sz="105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Lek ute og inne</a:t>
                      </a:r>
                    </a:p>
                    <a:p>
                      <a:pPr marL="0" indent="0">
                        <a:buNone/>
                      </a:pPr>
                      <a:r>
                        <a:rPr kumimoji="0" lang="nb-NO" sz="105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Brannvern</a:t>
                      </a:r>
                    </a:p>
                    <a:p>
                      <a:r>
                        <a:rPr kumimoji="0" lang="nb-NO" sz="105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Varm lunsj: Havregrøt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8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Eva plantid 1200- 1500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050" dirty="0"/>
                        <a:t>15                    </a:t>
                      </a:r>
                      <a:r>
                        <a:rPr lang="nb-NO" sz="105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rPr>
                        <a:t>Samling</a:t>
                      </a:r>
                    </a:p>
                    <a:p>
                      <a:pPr algn="ctr"/>
                      <a:r>
                        <a:rPr lang="nb-NO" sz="1050" b="1" dirty="0"/>
                        <a:t>FILM KOS</a:t>
                      </a:r>
                    </a:p>
                    <a:p>
                      <a:pPr algn="ctr"/>
                      <a:r>
                        <a:rPr lang="nb-NO" sz="1050" b="0" dirty="0"/>
                        <a:t>Avslutning brannvernuke</a:t>
                      </a:r>
                    </a:p>
                    <a:p>
                      <a:endParaRPr lang="nb-NO" sz="1050" dirty="0"/>
                    </a:p>
                    <a:p>
                      <a:pPr algn="r"/>
                      <a:endParaRPr lang="nb-NO" sz="1050" b="1" dirty="0">
                        <a:solidFill>
                          <a:srgbClr val="FF0000"/>
                        </a:solidFill>
                      </a:endParaRPr>
                    </a:p>
                    <a:p>
                      <a:pPr algn="r"/>
                      <a:r>
                        <a:rPr lang="nb-NO" sz="1050" b="1" dirty="0">
                          <a:solidFill>
                            <a:srgbClr val="FF0000"/>
                          </a:solidFill>
                        </a:rPr>
                        <a:t>God helg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15246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nb-NO" sz="1050" dirty="0"/>
                        <a:t>38</a:t>
                      </a:r>
                    </a:p>
                    <a:p>
                      <a:pPr algn="l"/>
                      <a:endParaRPr lang="nb-NO" sz="1050" dirty="0"/>
                    </a:p>
                    <a:p>
                      <a:pPr algn="l"/>
                      <a:endParaRPr lang="nb-NO" sz="1050" dirty="0"/>
                    </a:p>
                    <a:p>
                      <a:pPr algn="l"/>
                      <a:endParaRPr lang="nb-NO" sz="1050" dirty="0"/>
                    </a:p>
                    <a:p>
                      <a:pPr algn="l"/>
                      <a:endParaRPr lang="nb-NO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050" dirty="0"/>
                        <a:t>18                </a:t>
                      </a:r>
                      <a:r>
                        <a:rPr lang="nb-NO" sz="105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rPr>
                        <a:t>Samling</a:t>
                      </a:r>
                    </a:p>
                    <a:p>
                      <a:pPr algn="ctr"/>
                      <a:r>
                        <a:rPr lang="nb-NO" sz="1000" b="1" i="1" u="sng" dirty="0">
                          <a:solidFill>
                            <a:srgbClr val="FF0000"/>
                          </a:solidFill>
                        </a:rPr>
                        <a:t>Gruppedeling:</a:t>
                      </a:r>
                    </a:p>
                    <a:p>
                      <a:r>
                        <a:rPr lang="nb-NO" sz="1000" dirty="0">
                          <a:solidFill>
                            <a:schemeClr val="tx1"/>
                          </a:solidFill>
                        </a:rPr>
                        <a:t>Vi deler oss i aldersinndelte grupper.  Opplegg med  utgangspunkt i tema</a:t>
                      </a:r>
                      <a:r>
                        <a:rPr lang="nb-NO" sz="1000" i="1" dirty="0">
                          <a:solidFill>
                            <a:schemeClr val="tx1"/>
                          </a:solidFill>
                        </a:rPr>
                        <a:t>:  Bli kjent, vennskap</a:t>
                      </a:r>
                      <a:endParaRPr lang="nb-NO" sz="1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lain" startAt="19"/>
                      </a:pPr>
                      <a:r>
                        <a:rPr kumimoji="0" lang="nb-NO" sz="105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               </a:t>
                      </a:r>
                      <a:r>
                        <a:rPr kumimoji="0" lang="nb-NO" sz="105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uLnTx/>
                          <a:uFillTx/>
                        </a:rPr>
                        <a:t>Samling</a:t>
                      </a:r>
                    </a:p>
                    <a:p>
                      <a:pPr marL="0" indent="0">
                        <a:buNone/>
                      </a:pPr>
                      <a:endParaRPr kumimoji="0" lang="nb-NO" sz="1050" b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uLnTx/>
                        <a:uFillTx/>
                      </a:endParaRPr>
                    </a:p>
                    <a:p>
                      <a:pPr marL="0" indent="0">
                        <a:buNone/>
                      </a:pPr>
                      <a:r>
                        <a:rPr kumimoji="0" lang="nb-NO" sz="105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      Ut på jakt etter høst tegn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050" dirty="0"/>
                        <a:t>20                        </a:t>
                      </a:r>
                      <a:r>
                        <a:rPr lang="nb-NO" sz="105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rPr>
                        <a:t>Samling</a:t>
                      </a:r>
                    </a:p>
                    <a:p>
                      <a:pPr algn="ctr"/>
                      <a:r>
                        <a:rPr lang="nb-NO" sz="1050" u="sng" dirty="0">
                          <a:solidFill>
                            <a:schemeClr val="tx1"/>
                          </a:solidFill>
                        </a:rPr>
                        <a:t>Gruppedeling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050" dirty="0">
                          <a:solidFill>
                            <a:schemeClr val="tx1"/>
                          </a:solidFill>
                        </a:rPr>
                        <a:t>Formingsaktivitet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050" dirty="0">
                          <a:solidFill>
                            <a:schemeClr val="tx1"/>
                          </a:solidFill>
                        </a:rPr>
                        <a:t>Sang/ musikk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050" dirty="0">
                          <a:solidFill>
                            <a:schemeClr val="tx1"/>
                          </a:solidFill>
                        </a:rPr>
                        <a:t>Bøker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nb-NO" sz="105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21                        </a:t>
                      </a:r>
                      <a:r>
                        <a:rPr kumimoji="0" lang="nb-NO" sz="105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uLnTx/>
                          <a:uFillTx/>
                        </a:rPr>
                        <a:t>Samling</a:t>
                      </a:r>
                    </a:p>
                    <a:p>
                      <a:endParaRPr kumimoji="0" lang="nb-NO" sz="105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05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Lek ute og inne</a:t>
                      </a:r>
                    </a:p>
                    <a:p>
                      <a:r>
                        <a:rPr kumimoji="0" lang="nb-NO" sz="105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Varm lunsj:  Kjøttdeig og pasta</a:t>
                      </a:r>
                    </a:p>
                    <a:p>
                      <a:endParaRPr kumimoji="0" lang="nb-NO" sz="105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  <a:p>
                      <a:pPr algn="r"/>
                      <a:r>
                        <a:rPr kumimoji="0" lang="nb-NO" sz="8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Eva plantid 1200- 1500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050" b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22                     </a:t>
                      </a:r>
                      <a:r>
                        <a:rPr kumimoji="0" lang="nb-NO" sz="105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uLnTx/>
                          <a:uFillTx/>
                        </a:rPr>
                        <a:t>Samling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05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  </a:t>
                      </a:r>
                      <a:r>
                        <a:rPr lang="nb-NO" sz="1050" b="1" dirty="0"/>
                        <a:t>Fredags disko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050" b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050" b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0" lang="nb-NO" sz="105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                                           </a:t>
                      </a:r>
                    </a:p>
                    <a:p>
                      <a:pPr algn="r"/>
                      <a:r>
                        <a:rPr kumimoji="0" lang="nb-NO" sz="105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</a:rPr>
                        <a:t> God helg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4306083"/>
                  </a:ext>
                </a:extLst>
              </a:tr>
              <a:tr h="729980">
                <a:tc>
                  <a:txBody>
                    <a:bodyPr/>
                    <a:lstStyle/>
                    <a:p>
                      <a:pPr algn="l"/>
                      <a:r>
                        <a:rPr lang="nb-NO" sz="1050" dirty="0"/>
                        <a:t>39</a:t>
                      </a:r>
                    </a:p>
                    <a:p>
                      <a:pPr algn="l"/>
                      <a:endParaRPr lang="nb-NO" sz="1050" dirty="0"/>
                    </a:p>
                    <a:p>
                      <a:pPr algn="l"/>
                      <a:endParaRPr lang="nb-NO" sz="1050" dirty="0"/>
                    </a:p>
                    <a:p>
                      <a:pPr algn="l"/>
                      <a:endParaRPr lang="nb-NO" sz="1050" dirty="0"/>
                    </a:p>
                    <a:p>
                      <a:pPr algn="l"/>
                      <a:endParaRPr lang="nb-NO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050" dirty="0"/>
                        <a:t>25               </a:t>
                      </a:r>
                      <a:r>
                        <a:rPr lang="nb-NO" sz="105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rPr>
                        <a:t>Samling</a:t>
                      </a:r>
                    </a:p>
                    <a:p>
                      <a:pPr algn="ctr"/>
                      <a:r>
                        <a:rPr lang="nb-NO" sz="1050" b="1" i="1" u="sng" dirty="0">
                          <a:solidFill>
                            <a:srgbClr val="FF0000"/>
                          </a:solidFill>
                        </a:rPr>
                        <a:t>Gruppedeling:</a:t>
                      </a:r>
                    </a:p>
                    <a:p>
                      <a:r>
                        <a:rPr lang="nb-NO" sz="1050" dirty="0">
                          <a:solidFill>
                            <a:schemeClr val="tx1"/>
                          </a:solidFill>
                        </a:rPr>
                        <a:t>Vi deler oss i aldersinndelte grupper.  Opplegg med  utgangspunkt i tema</a:t>
                      </a:r>
                      <a:r>
                        <a:rPr lang="nb-NO" sz="1050" i="1" dirty="0">
                          <a:solidFill>
                            <a:schemeClr val="tx1"/>
                          </a:solidFill>
                        </a:rPr>
                        <a:t>:  Bli kjent, vennskap</a:t>
                      </a:r>
                      <a:endParaRPr lang="nb-NO" sz="105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kumimoji="0" lang="nb-NO" sz="105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26                   </a:t>
                      </a:r>
                      <a:r>
                        <a:rPr kumimoji="0" lang="nb-NO" sz="105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uLnTx/>
                          <a:uFillTx/>
                        </a:rPr>
                        <a:t>Samling</a:t>
                      </a:r>
                    </a:p>
                    <a:p>
                      <a:pPr marL="0" indent="0" algn="l">
                        <a:buNone/>
                      </a:pPr>
                      <a:endParaRPr kumimoji="0" lang="nb-NO" sz="1050" b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uLnTx/>
                        <a:uFillTx/>
                      </a:endParaRPr>
                    </a:p>
                    <a:p>
                      <a:pPr marL="0" indent="0" algn="l">
                        <a:buNone/>
                      </a:pPr>
                      <a:r>
                        <a:rPr kumimoji="0" lang="nb-NO" sz="105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Kanskje vi finner oss en kjekk lekeplass?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50" dirty="0">
                          <a:solidFill>
                            <a:schemeClr val="tx1"/>
                          </a:solidFill>
                        </a:rPr>
                        <a:t>27                     </a:t>
                      </a:r>
                      <a:r>
                        <a:rPr lang="nb-NO" sz="105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rPr>
                        <a:t>Samling</a:t>
                      </a:r>
                    </a:p>
                    <a:p>
                      <a:pPr algn="ctr"/>
                      <a:r>
                        <a:rPr lang="nb-NO" sz="1050" u="sng" dirty="0">
                          <a:solidFill>
                            <a:schemeClr val="tx1"/>
                          </a:solidFill>
                        </a:rPr>
                        <a:t> Gruppedeling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050" dirty="0">
                          <a:solidFill>
                            <a:schemeClr val="tx1"/>
                          </a:solidFill>
                        </a:rPr>
                        <a:t>Formingsaktivitet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050" dirty="0">
                          <a:solidFill>
                            <a:schemeClr val="tx1"/>
                          </a:solidFill>
                        </a:rPr>
                        <a:t>Sang/ musikk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050" dirty="0">
                          <a:solidFill>
                            <a:schemeClr val="tx1"/>
                          </a:solidFill>
                        </a:rPr>
                        <a:t>Bøker </a:t>
                      </a:r>
                    </a:p>
                    <a:p>
                      <a:pPr algn="l"/>
                      <a:endParaRPr kumimoji="0" lang="nb-NO" sz="1050" b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05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28                         </a:t>
                      </a:r>
                      <a:r>
                        <a:rPr kumimoji="0" lang="nb-NO" sz="105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uLnTx/>
                          <a:uFillTx/>
                        </a:rPr>
                        <a:t>Samling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60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05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Lek ute og inne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05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Varm lunsj: Pizza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60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60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60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8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Eva plantid  1200- 1500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05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29                    </a:t>
                      </a:r>
                      <a:r>
                        <a:rPr kumimoji="0" lang="nb-NO" sz="105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uLnTx/>
                          <a:uFillTx/>
                        </a:rPr>
                        <a:t>Samling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50" b="1" dirty="0">
                          <a:solidFill>
                            <a:schemeClr val="tx1"/>
                          </a:solidFill>
                        </a:rPr>
                        <a:t>Valgdag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50" dirty="0">
                          <a:solidFill>
                            <a:schemeClr val="tx1"/>
                          </a:solidFill>
                        </a:rPr>
                        <a:t>Barna velger mellom tre ulike aktiviteter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05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50" b="1" dirty="0">
                          <a:solidFill>
                            <a:srgbClr val="FF0000"/>
                          </a:solidFill>
                        </a:rPr>
                        <a:t>                                                 God helg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9429297"/>
                  </a:ext>
                </a:extLst>
              </a:tr>
            </a:tbl>
          </a:graphicData>
        </a:graphic>
      </p:graphicFrame>
      <p:pic>
        <p:nvPicPr>
          <p:cNvPr id="26" name="Grafikk 25" descr="Kisebærblomst kontur">
            <a:extLst>
              <a:ext uri="{FF2B5EF4-FFF2-40B4-BE49-F238E27FC236}">
                <a16:creationId xmlns:a16="http://schemas.microsoft.com/office/drawing/2014/main" id="{9DF56E7E-6175-AA46-8E99-A7CE10DE2C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11047" y="5707246"/>
            <a:ext cx="462749" cy="462749"/>
          </a:xfrm>
          <a:prstGeom prst="rect">
            <a:avLst/>
          </a:prstGeom>
        </p:spPr>
      </p:pic>
      <p:pic>
        <p:nvPicPr>
          <p:cNvPr id="5" name="Grafikk 4" descr="Ballongdyr med heldekkende fyll">
            <a:extLst>
              <a:ext uri="{FF2B5EF4-FFF2-40B4-BE49-F238E27FC236}">
                <a16:creationId xmlns:a16="http://schemas.microsoft.com/office/drawing/2014/main" id="{62AE5CD6-E9EA-998D-D478-6311068CE75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365110" y="3527522"/>
            <a:ext cx="708991" cy="708991"/>
          </a:xfrm>
          <a:prstGeom prst="rect">
            <a:avLst/>
          </a:prstGeom>
        </p:spPr>
      </p:pic>
      <p:pic>
        <p:nvPicPr>
          <p:cNvPr id="4" name="Grafikk 3" descr="Eple med heldekkende fyll">
            <a:extLst>
              <a:ext uri="{FF2B5EF4-FFF2-40B4-BE49-F238E27FC236}">
                <a16:creationId xmlns:a16="http://schemas.microsoft.com/office/drawing/2014/main" id="{21EB88E5-B35E-F74C-4763-9C404392929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719281" y="63138"/>
            <a:ext cx="652587" cy="652587"/>
          </a:xfrm>
          <a:prstGeom prst="rect">
            <a:avLst/>
          </a:prstGeom>
        </p:spPr>
      </p:pic>
      <p:pic>
        <p:nvPicPr>
          <p:cNvPr id="8" name="Grafikk 7" descr="Spann og spade kontur">
            <a:extLst>
              <a:ext uri="{FF2B5EF4-FFF2-40B4-BE49-F238E27FC236}">
                <a16:creationId xmlns:a16="http://schemas.microsoft.com/office/drawing/2014/main" id="{1385AA54-FD8E-8380-20F6-EC3BA85C8A3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636793" y="1218028"/>
            <a:ext cx="701011" cy="701011"/>
          </a:xfrm>
          <a:prstGeom prst="rect">
            <a:avLst/>
          </a:prstGeom>
        </p:spPr>
      </p:pic>
      <p:pic>
        <p:nvPicPr>
          <p:cNvPr id="13" name="Grafikk 12" descr="Solsikke med heldekkende fyll">
            <a:extLst>
              <a:ext uri="{FF2B5EF4-FFF2-40B4-BE49-F238E27FC236}">
                <a16:creationId xmlns:a16="http://schemas.microsoft.com/office/drawing/2014/main" id="{2C4CCD54-DD2C-C697-7FE5-3A0F6BAB28C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495023" y="2667642"/>
            <a:ext cx="457200" cy="457200"/>
          </a:xfrm>
          <a:prstGeom prst="rect">
            <a:avLst/>
          </a:prstGeom>
        </p:spPr>
      </p:pic>
      <p:pic>
        <p:nvPicPr>
          <p:cNvPr id="6" name="Grafikk 5" descr="Delfin med heldekkende fyll">
            <a:extLst>
              <a:ext uri="{FF2B5EF4-FFF2-40B4-BE49-F238E27FC236}">
                <a16:creationId xmlns:a16="http://schemas.microsoft.com/office/drawing/2014/main" id="{48A765E1-60B7-F314-9A8D-AEC9EBA6396D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8588374" y="2422986"/>
            <a:ext cx="457200" cy="457200"/>
          </a:xfrm>
          <a:prstGeom prst="rect">
            <a:avLst/>
          </a:prstGeom>
        </p:spPr>
      </p:pic>
      <p:pic>
        <p:nvPicPr>
          <p:cNvPr id="12" name="Grafikk 11" descr="Veiskilt med heldekkende fyll">
            <a:extLst>
              <a:ext uri="{FF2B5EF4-FFF2-40B4-BE49-F238E27FC236}">
                <a16:creationId xmlns:a16="http://schemas.microsoft.com/office/drawing/2014/main" id="{668658AC-2A0D-4304-6D3F-4C1162FE7CCB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9620873" y="5806775"/>
            <a:ext cx="456230" cy="456229"/>
          </a:xfrm>
          <a:prstGeom prst="rect">
            <a:avLst/>
          </a:prstGeom>
        </p:spPr>
      </p:pic>
      <p:sp>
        <p:nvSpPr>
          <p:cNvPr id="2" name="TekstSylinder 1">
            <a:extLst>
              <a:ext uri="{FF2B5EF4-FFF2-40B4-BE49-F238E27FC236}">
                <a16:creationId xmlns:a16="http://schemas.microsoft.com/office/drawing/2014/main" id="{C3DB59EF-1E81-FDC8-BF81-0443D18EA151}"/>
              </a:ext>
            </a:extLst>
          </p:cNvPr>
          <p:cNvSpPr txBox="1"/>
          <p:nvPr/>
        </p:nvSpPr>
        <p:spPr>
          <a:xfrm>
            <a:off x="937200" y="3382057"/>
            <a:ext cx="338554" cy="949184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nb-NO" sz="1000" dirty="0">
                <a:solidFill>
                  <a:srgbClr val="FF0000"/>
                </a:solidFill>
              </a:rPr>
              <a:t>Brannvernuke</a:t>
            </a:r>
          </a:p>
        </p:txBody>
      </p:sp>
      <p:pic>
        <p:nvPicPr>
          <p:cNvPr id="9" name="Grafikk 8" descr="Bål med heldekkende fyll">
            <a:extLst>
              <a:ext uri="{FF2B5EF4-FFF2-40B4-BE49-F238E27FC236}">
                <a16:creationId xmlns:a16="http://schemas.microsoft.com/office/drawing/2014/main" id="{76D69737-0623-B585-A394-39D3767F2274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8701859" y="3299575"/>
            <a:ext cx="570855" cy="570855"/>
          </a:xfrm>
          <a:prstGeom prst="rect">
            <a:avLst/>
          </a:prstGeom>
        </p:spPr>
      </p:pic>
      <p:pic>
        <p:nvPicPr>
          <p:cNvPr id="10" name="Grafikk 9" descr="Skogsmotiv med heldekkende fyll">
            <a:extLst>
              <a:ext uri="{FF2B5EF4-FFF2-40B4-BE49-F238E27FC236}">
                <a16:creationId xmlns:a16="http://schemas.microsoft.com/office/drawing/2014/main" id="{E8C6A225-0F60-F6C4-F022-1719D8780114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4393636" y="3608634"/>
            <a:ext cx="570856" cy="570856"/>
          </a:xfrm>
          <a:prstGeom prst="rect">
            <a:avLst/>
          </a:prstGeom>
        </p:spPr>
      </p:pic>
      <p:pic>
        <p:nvPicPr>
          <p:cNvPr id="17" name="Grafikk 16" descr="Lønneblad med heldekkende fyll">
            <a:extLst>
              <a:ext uri="{FF2B5EF4-FFF2-40B4-BE49-F238E27FC236}">
                <a16:creationId xmlns:a16="http://schemas.microsoft.com/office/drawing/2014/main" id="{7CD5421D-755D-452E-D0B3-7650B0ABCF3E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3960834" y="4799625"/>
            <a:ext cx="432802" cy="432802"/>
          </a:xfrm>
          <a:prstGeom prst="rect">
            <a:avLst/>
          </a:prstGeom>
        </p:spPr>
      </p:pic>
      <p:pic>
        <p:nvPicPr>
          <p:cNvPr id="21" name="Grafikk 20" descr="Lekeplass med heldekkende fyll">
            <a:extLst>
              <a:ext uri="{FF2B5EF4-FFF2-40B4-BE49-F238E27FC236}">
                <a16:creationId xmlns:a16="http://schemas.microsoft.com/office/drawing/2014/main" id="{95D50CD3-88E5-2F09-2CE6-54974AC271DC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4287256" y="5779170"/>
            <a:ext cx="570857" cy="570857"/>
          </a:xfrm>
          <a:prstGeom prst="rect">
            <a:avLst/>
          </a:prstGeom>
        </p:spPr>
      </p:pic>
      <p:pic>
        <p:nvPicPr>
          <p:cNvPr id="7" name="Grafikk 6" descr="Hel pizza med heldekkende fyll">
            <a:extLst>
              <a:ext uri="{FF2B5EF4-FFF2-40B4-BE49-F238E27FC236}">
                <a16:creationId xmlns:a16="http://schemas.microsoft.com/office/drawing/2014/main" id="{357DDCEA-3625-D18A-2ECC-59FBFBDC358E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8531545" y="5504280"/>
            <a:ext cx="570857" cy="570857"/>
          </a:xfrm>
          <a:prstGeom prst="rect">
            <a:avLst/>
          </a:prstGeom>
        </p:spPr>
      </p:pic>
      <p:pic>
        <p:nvPicPr>
          <p:cNvPr id="18" name="Grafikk 17" descr="Danser med heldekkende fyll">
            <a:extLst>
              <a:ext uri="{FF2B5EF4-FFF2-40B4-BE49-F238E27FC236}">
                <a16:creationId xmlns:a16="http://schemas.microsoft.com/office/drawing/2014/main" id="{8FF8DD5E-440B-A257-60A8-32E3EDCFAE1B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10267503" y="4667233"/>
            <a:ext cx="495567" cy="495567"/>
          </a:xfrm>
          <a:prstGeom prst="rect">
            <a:avLst/>
          </a:prstGeom>
        </p:spPr>
      </p:pic>
      <p:pic>
        <p:nvPicPr>
          <p:cNvPr id="11" name="Grafikk 10" descr="Rangle kontur">
            <a:extLst>
              <a:ext uri="{FF2B5EF4-FFF2-40B4-BE49-F238E27FC236}">
                <a16:creationId xmlns:a16="http://schemas.microsoft.com/office/drawing/2014/main" id="{DA4F38C4-A4F8-9302-7F79-14A3912B79D6}"/>
              </a:ext>
            </a:extLst>
          </p:cNvPr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 rot="869777">
            <a:off x="9555676" y="2731725"/>
            <a:ext cx="586625" cy="586625"/>
          </a:xfrm>
          <a:prstGeom prst="rect">
            <a:avLst/>
          </a:prstGeom>
        </p:spPr>
      </p:pic>
      <p:pic>
        <p:nvPicPr>
          <p:cNvPr id="23" name="Grafikk 22" descr="Brannslukningsapparat med heldekkende fyll">
            <a:extLst>
              <a:ext uri="{FF2B5EF4-FFF2-40B4-BE49-F238E27FC236}">
                <a16:creationId xmlns:a16="http://schemas.microsoft.com/office/drawing/2014/main" id="{383EDE99-8E15-06E8-5E15-3AC7B24C88D5}"/>
              </a:ext>
            </a:extLst>
          </p:cNvPr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10267503" y="3782438"/>
            <a:ext cx="397052" cy="397052"/>
          </a:xfrm>
          <a:prstGeom prst="rect">
            <a:avLst/>
          </a:prstGeom>
        </p:spPr>
      </p:pic>
      <p:pic>
        <p:nvPicPr>
          <p:cNvPr id="19" name="Grafikk 18" descr="Pasta med heldekkende fyll">
            <a:extLst>
              <a:ext uri="{FF2B5EF4-FFF2-40B4-BE49-F238E27FC236}">
                <a16:creationId xmlns:a16="http://schemas.microsoft.com/office/drawing/2014/main" id="{63E9C232-1F28-0793-4B92-D1143C29DD7E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8677742" y="4304058"/>
            <a:ext cx="495567" cy="495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20430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BE1F98112294641B057B1358D3847CA" ma:contentTypeVersion="13" ma:contentTypeDescription="Opprett et nytt dokument." ma:contentTypeScope="" ma:versionID="4871169b605ac7c3dbc2f25f7da9ffb6">
  <xsd:schema xmlns:xsd="http://www.w3.org/2001/XMLSchema" xmlns:xs="http://www.w3.org/2001/XMLSchema" xmlns:p="http://schemas.microsoft.com/office/2006/metadata/properties" xmlns:ns3="fb6eb815-0708-4b7f-94e9-a0d688279c9b" xmlns:ns4="19ba6f09-20a4-4850-8d18-f38ca2f1a89c" targetNamespace="http://schemas.microsoft.com/office/2006/metadata/properties" ma:root="true" ma:fieldsID="9ecd953998b5beff0aee8ff6284e34d1" ns3:_="" ns4:_="">
    <xsd:import namespace="fb6eb815-0708-4b7f-94e9-a0d688279c9b"/>
    <xsd:import namespace="19ba6f09-20a4-4850-8d18-f38ca2f1a89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LengthInSecond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6eb815-0708-4b7f-94e9-a0d688279c9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ba6f09-20a4-4850-8d18-f38ca2f1a89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Hash for deling av tip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F8AE4A3-CED2-47AE-8F1B-3DB869E07BD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b6eb815-0708-4b7f-94e9-a0d688279c9b"/>
    <ds:schemaRef ds:uri="19ba6f09-20a4-4850-8d18-f38ca2f1a8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FA14B4B-5518-4265-8BE9-E9166056A164}">
  <ds:schemaRefs>
    <ds:schemaRef ds:uri="http://schemas.microsoft.com/office/2006/documentManagement/types"/>
    <ds:schemaRef ds:uri="fb6eb815-0708-4b7f-94e9-a0d688279c9b"/>
    <ds:schemaRef ds:uri="http://purl.org/dc/dcmitype/"/>
    <ds:schemaRef ds:uri="http://purl.org/dc/terms/"/>
    <ds:schemaRef ds:uri="http://www.w3.org/XML/1998/namespace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19ba6f09-20a4-4850-8d18-f38ca2f1a89c"/>
  </ds:schemaRefs>
</ds:datastoreItem>
</file>

<file path=customXml/itemProps3.xml><?xml version="1.0" encoding="utf-8"?>
<ds:datastoreItem xmlns:ds="http://schemas.openxmlformats.org/officeDocument/2006/customXml" ds:itemID="{28B00DF6-645C-44F5-94C5-42AACEC82D4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1942</TotalTime>
  <Words>285</Words>
  <Application>Microsoft Office PowerPoint</Application>
  <PresentationFormat>Widescreen</PresentationFormat>
  <Paragraphs>121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Modern Love Caps</vt:lpstr>
      <vt:lpstr>Office-tema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Karoline Sandberg</dc:creator>
  <cp:lastModifiedBy>Eva Møllegaard</cp:lastModifiedBy>
  <cp:revision>120</cp:revision>
  <cp:lastPrinted>2023-08-30T13:51:30Z</cp:lastPrinted>
  <dcterms:created xsi:type="dcterms:W3CDTF">2021-01-19T13:43:51Z</dcterms:created>
  <dcterms:modified xsi:type="dcterms:W3CDTF">2023-08-31T17:14:24Z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0x010100EBE1F98112294641B057B1358D3847CA</vt:lpwstr>
  </property>
</Properties>
</file>